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3004800" cy="9753600"/>
  <p:notesSz cx="6858000" cy="9144000"/>
  <p:defaultTextStyle>
    <a:lvl1pPr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8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9B1A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8A43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219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bg>
      <p:bgPr>
        <a:gradFill flip="none" rotWithShape="1">
          <a:gsLst>
            <a:gs pos="413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762000"/>
            <a:ext cx="5334000" cy="4000500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5003800"/>
            <a:ext cx="5334000" cy="400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One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Two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Three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Four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952500" y="406400"/>
            <a:ext cx="11099800" cy="21209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800"/>
              </a:spcBef>
              <a:defRPr sz="2800"/>
            </a:lvl1pPr>
            <a:lvl2pPr marL="762000" indent="-381000">
              <a:spcBef>
                <a:spcPts val="3800"/>
              </a:spcBef>
              <a:defRPr sz="2800"/>
            </a:lvl2pPr>
            <a:lvl3pPr marL="1143000" indent="-381000">
              <a:spcBef>
                <a:spcPts val="3800"/>
              </a:spcBef>
              <a:defRPr sz="2800"/>
            </a:lvl3pPr>
            <a:lvl4pPr marL="1524000" indent="-381000">
              <a:spcBef>
                <a:spcPts val="3800"/>
              </a:spcBef>
              <a:defRPr sz="2800"/>
            </a:lvl4pPr>
            <a:lvl5pPr marL="1905000" indent="-381000">
              <a:spcBef>
                <a:spcPts val="3800"/>
              </a:spcBef>
              <a:defRPr sz="28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One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Two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Three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Four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1168400"/>
            <a:ext cx="11099800" cy="212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30607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One</a:t>
            </a:r>
            <a:endParaRPr sz="3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Two</a:t>
            </a:r>
            <a:endParaRPr sz="3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Three</a:t>
            </a:r>
            <a:endParaRPr sz="3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Four</a:t>
            </a:r>
            <a:endParaRPr sz="3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1pPr>
      <a:lvl2pPr indent="2286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2pPr>
      <a:lvl3pPr indent="4572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3pPr>
      <a:lvl4pPr indent="6858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4pPr>
      <a:lvl5pPr indent="9144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5pPr>
      <a:lvl6pPr indent="11430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6pPr>
      <a:lvl7pPr indent="13716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7pPr>
      <a:lvl8pPr indent="16002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8pPr>
      <a:lvl9pPr indent="1828800" algn="ctr" defTabSz="584200">
        <a:defRPr sz="8000">
          <a:solidFill>
            <a:srgbClr val="FFFFFF"/>
          </a:solidFill>
          <a:latin typeface="+mj-lt"/>
          <a:ea typeface="+mj-ea"/>
          <a:cs typeface="+mj-cs"/>
          <a:sym typeface="Futura"/>
        </a:defRPr>
      </a:lvl9pPr>
    </p:titleStyle>
    <p:bodyStyle>
      <a:lvl1pPr marL="457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marL="914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marL="1371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marL="1828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marL="22860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marL="27432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marL="32004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marL="36576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marL="4114800" indent="-457200" defTabSz="584200">
        <a:spcBef>
          <a:spcPts val="4200"/>
        </a:spcBef>
        <a:buSzPct val="75000"/>
        <a:buChar char="•"/>
        <a:defRPr sz="38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holdingbay.co.uk/gdpr/" TargetMode="External"/><Relationship Id="rId3" Type="http://schemas.openxmlformats.org/officeDocument/2006/relationships/hyperlink" Target="https://twitter.com/theholdingbay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GDPR Practical Start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where can you begin rolling out?</a:t>
            </a:r>
          </a:p>
        </p:txBody>
      </p:sp>
      <p:sp>
        <p:nvSpPr>
          <p:cNvPr id="34" name="Shape 34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35" name="Shape 35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36" name="Shape 36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GDPR Practical Start</a:t>
            </a:r>
          </a:p>
        </p:txBody>
      </p:sp>
      <p:sp>
        <p:nvSpPr>
          <p:cNvPr id="39" name="Shape 3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where can you begin rolling out?</a:t>
            </a:r>
          </a:p>
        </p:txBody>
      </p:sp>
      <p:sp>
        <p:nvSpPr>
          <p:cNvPr id="40" name="Shape 40"/>
          <p:cNvSpPr/>
          <p:nvPr/>
        </p:nvSpPr>
        <p:spPr>
          <a:xfrm rot="18884760">
            <a:off x="10290842" y="-2116007"/>
            <a:ext cx="3255966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41" name="Shape 41"/>
          <p:cNvSpPr/>
          <p:nvPr/>
        </p:nvSpPr>
        <p:spPr>
          <a:xfrm rot="18884760">
            <a:off x="10291722" y="-24245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pic>
        <p:nvPicPr>
          <p:cNvPr id="42" name="holdingbay-logo-colou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53675" y="92868"/>
            <a:ext cx="1130301" cy="1130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Tristan Bailey</a:t>
            </a:r>
          </a:p>
        </p:txBody>
      </p:sp>
      <p:sp>
        <p:nvSpPr>
          <p:cNvPr id="45" name="Shape 45"/>
          <p:cNvSpPr/>
          <p:nvPr>
            <p:ph type="body" idx="1"/>
          </p:nvPr>
        </p:nvSpPr>
        <p:spPr>
          <a:xfrm>
            <a:off x="4263677" y="3195389"/>
            <a:ext cx="7788623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Working with marketing and sales data for over 15 years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Develop applications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Brighton, UK</a:t>
            </a:r>
            <a:endParaRPr sz="3800">
              <a:solidFill>
                <a:srgbClr val="FFFFFF"/>
              </a:solidFill>
            </a:endParaRPr>
          </a:p>
        </p:txBody>
      </p:sp>
      <p:sp>
        <p:nvSpPr>
          <p:cNvPr id="46" name="Shape 46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47" name="Shape 47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48" name="Shape 48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  <p:pic>
        <p:nvPicPr>
          <p:cNvPr id="49" name="IMG_0411.jpg"/>
          <p:cNvPicPr/>
          <p:nvPr/>
        </p:nvPicPr>
        <p:blipFill>
          <a:blip r:embed="rId2">
            <a:alphaModFix amt="87789"/>
            <a:extLst/>
          </a:blip>
          <a:stretch>
            <a:fillRect/>
          </a:stretch>
        </p:blipFill>
        <p:spPr>
          <a:xfrm>
            <a:off x="-185887" y="1721049"/>
            <a:ext cx="7315201" cy="90603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What is it?</a:t>
            </a:r>
          </a:p>
        </p:txBody>
      </p:sp>
      <p:sp>
        <p:nvSpPr>
          <p:cNvPr id="52" name="Shape 52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53" name="Shape 53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54" name="Shape 54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413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0NiIYeFwGRvY_-e19cJ8wz8dB2egubflc_O2ScIX7fw.jpg"/>
          <p:cNvPicPr/>
          <p:nvPr/>
        </p:nvPicPr>
        <p:blipFill>
          <a:blip r:embed="rId2">
            <a:extLst/>
          </a:blip>
          <a:srcRect l="0" t="27305" r="0" b="27305"/>
          <a:stretch>
            <a:fillRect/>
          </a:stretch>
        </p:blipFill>
        <p:spPr>
          <a:xfrm>
            <a:off x="1600200" y="635000"/>
            <a:ext cx="9779000" cy="59182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Clear what’s inside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 </a:t>
            </a:r>
          </a:p>
        </p:txBody>
      </p:sp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Visitor Opt-In</a:t>
            </a:r>
          </a:p>
        </p:txBody>
      </p:sp>
      <p:sp>
        <p:nvSpPr>
          <p:cNvPr id="61" name="Shape 61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Each form should be screen grabbed and filed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Log the location and time of opt-in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Use email double opt-in</a:t>
            </a:r>
          </a:p>
        </p:txBody>
      </p:sp>
      <p:sp>
        <p:nvSpPr>
          <p:cNvPr id="62" name="Shape 62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63" name="Shape 63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64" name="Shape 64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Visitor Opt-In Controls</a:t>
            </a:r>
          </a:p>
        </p:txBody>
      </p:sp>
      <p:sp>
        <p:nvSpPr>
          <p:cNvPr id="67" name="Shape 67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Clear, natural language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Granular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Opt-Out by default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Group same intent</a:t>
            </a:r>
          </a:p>
        </p:txBody>
      </p:sp>
      <p:sp>
        <p:nvSpPr>
          <p:cNvPr id="68" name="Shape 68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69" name="Shape 69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70" name="Shape 70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Cookie and Services</a:t>
            </a:r>
          </a:p>
        </p:txBody>
      </p:sp>
      <p:sp>
        <p:nvSpPr>
          <p:cNvPr id="73" name="Shape 73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Audit your current cookies and 3rd party services</a:t>
            </a:r>
          </a:p>
        </p:txBody>
      </p:sp>
      <p:sp>
        <p:nvSpPr>
          <p:cNvPr id="74" name="Shape 74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75" name="Shape 75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76" name="Shape 76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Cookie and Services</a:t>
            </a:r>
          </a:p>
        </p:txBody>
      </p:sp>
      <p:sp>
        <p:nvSpPr>
          <p:cNvPr id="79" name="Shape 79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Be able to disable services based on Opt-In</a:t>
            </a:r>
          </a:p>
        </p:txBody>
      </p:sp>
      <p:sp>
        <p:nvSpPr>
          <p:cNvPr id="80" name="Shape 80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81" name="Shape 81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82" name="Shape 82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Re-engagement</a:t>
            </a:r>
          </a:p>
        </p:txBody>
      </p:sp>
      <p:sp>
        <p:nvSpPr>
          <p:cNvPr id="85" name="Shape 85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For non-active email 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No record of opt-in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Warm a subscriber action</a:t>
            </a:r>
          </a:p>
        </p:txBody>
      </p:sp>
      <p:sp>
        <p:nvSpPr>
          <p:cNvPr id="86" name="Shape 86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87" name="Shape 87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88" name="Shape 88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  <p:pic>
        <p:nvPicPr>
          <p:cNvPr id="89" name="Screen Shot 2018-03-23 at 11.04.40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06762" y="3770709"/>
            <a:ext cx="4782779" cy="3760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Screen Shot 2018-03-23 at 11.04.58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404303" y="7006410"/>
            <a:ext cx="4782779" cy="1183419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24700" y="6883400"/>
            <a:ext cx="5341986" cy="152400"/>
          </a:xfrm>
          <a:prstGeom prst="rect">
            <a:avLst/>
          </a:prstGeom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Separate Personal Data</a:t>
            </a:r>
          </a:p>
        </p:txBody>
      </p:sp>
      <p:sp>
        <p:nvSpPr>
          <p:cNvPr id="95" name="Shape 95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Storage should be encrypted at rest 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Data should be secure in transit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Extract personal data to separate and control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Consider Single Sign on system</a:t>
            </a:r>
          </a:p>
        </p:txBody>
      </p:sp>
      <p:sp>
        <p:nvSpPr>
          <p:cNvPr id="96" name="Shape 96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97" name="Shape 97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98" name="Shape 98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Export requests</a:t>
            </a:r>
          </a:p>
        </p:txBody>
      </p:sp>
      <p:sp>
        <p:nvSpPr>
          <p:cNvPr id="101" name="Shape 101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Develop a process to:</a:t>
            </a:r>
            <a:br>
              <a:rPr sz="3800">
                <a:solidFill>
                  <a:srgbClr val="FFFFFF"/>
                </a:solidFill>
              </a:rPr>
            </a:br>
            <a:r>
              <a:rPr sz="3800">
                <a:solidFill>
                  <a:srgbClr val="FFFFFF"/>
                </a:solidFill>
              </a:rPr>
              <a:t>	Receive customer requests</a:t>
            </a:r>
            <a:br>
              <a:rPr sz="3800">
                <a:solidFill>
                  <a:srgbClr val="FFFFFF"/>
                </a:solidFill>
              </a:rPr>
            </a:br>
            <a:r>
              <a:rPr sz="3800">
                <a:solidFill>
                  <a:srgbClr val="FFFFFF"/>
                </a:solidFill>
              </a:rPr>
              <a:t>	Process personal data to machine format (csv)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Start with just a form and a process, add automation later.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Can not charge for access</a:t>
            </a:r>
          </a:p>
        </p:txBody>
      </p:sp>
      <p:sp>
        <p:nvSpPr>
          <p:cNvPr id="102" name="Shape 102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03" name="Shape 103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04" name="Shape 104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9044">
              <a:defRPr sz="656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560">
                <a:solidFill>
                  <a:srgbClr val="FFFFFF"/>
                </a:solidFill>
              </a:rPr>
              <a:t>Removal requests (forgotten)</a:t>
            </a:r>
          </a:p>
        </p:txBody>
      </p:sp>
      <p:sp>
        <p:nvSpPr>
          <p:cNvPr id="107" name="Shape 107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Develop a process to:</a:t>
            </a:r>
            <a:br>
              <a:rPr sz="3800">
                <a:solidFill>
                  <a:srgbClr val="FFFFFF"/>
                </a:solidFill>
              </a:rPr>
            </a:br>
            <a:r>
              <a:rPr sz="3800">
                <a:solidFill>
                  <a:srgbClr val="FFFFFF"/>
                </a:solidFill>
              </a:rPr>
              <a:t>	Receive customer requests</a:t>
            </a:r>
            <a:br>
              <a:rPr sz="3800">
                <a:solidFill>
                  <a:srgbClr val="FFFFFF"/>
                </a:solidFill>
              </a:rPr>
            </a:br>
            <a:r>
              <a:rPr sz="3800">
                <a:solidFill>
                  <a:srgbClr val="FFFFFF"/>
                </a:solidFill>
              </a:rPr>
              <a:t>	Remove personal data</a:t>
            </a:r>
            <a:br>
              <a:rPr sz="3800">
                <a:solidFill>
                  <a:srgbClr val="FFFFFF"/>
                </a:solidFill>
              </a:rPr>
            </a:br>
            <a:r>
              <a:rPr sz="3800">
                <a:solidFill>
                  <a:srgbClr val="FFFFFF"/>
                </a:solidFill>
              </a:rPr>
              <a:t>	Unsubscribe from own automations</a:t>
            </a:r>
            <a:br>
              <a:rPr sz="3800">
                <a:solidFill>
                  <a:srgbClr val="FFFFFF"/>
                </a:solidFill>
              </a:rPr>
            </a:br>
            <a:r>
              <a:rPr sz="3800">
                <a:solidFill>
                  <a:srgbClr val="FFFFFF"/>
                </a:solidFill>
              </a:rPr>
              <a:t>	Unsubscribe from 3rd party email and systems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Keep business record, by anonymising emails  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Can not charge for the process</a:t>
            </a:r>
          </a:p>
        </p:txBody>
      </p:sp>
      <p:sp>
        <p:nvSpPr>
          <p:cNvPr id="108" name="Shape 108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09" name="Shape 109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10" name="Shape 110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2412">
              <a:defRPr sz="688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880">
                <a:solidFill>
                  <a:srgbClr val="FFFFFF"/>
                </a:solidFill>
              </a:rPr>
              <a:t>On-going process so bake in Privacy by Design</a:t>
            </a:r>
          </a:p>
        </p:txBody>
      </p:sp>
      <p:sp>
        <p:nvSpPr>
          <p:cNvPr id="113" name="Shape 113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14" name="Shape 114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15" name="Shape 115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gradFill flip="none" rotWithShape="1">
          <a:gsLst>
            <a:gs pos="0">
              <a:srgbClr val="111170"/>
            </a:gs>
            <a:gs pos="100000">
              <a:srgbClr val="AF74A4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118" name="Shape 118"/>
          <p:cNvSpPr/>
          <p:nvPr>
            <p:ph type="body" idx="1"/>
          </p:nvPr>
        </p:nvSpPr>
        <p:spPr>
          <a:xfrm>
            <a:off x="952500" y="3195389"/>
            <a:ext cx="11099800" cy="5688261"/>
          </a:xfrm>
          <a:prstGeom prst="rect">
            <a:avLst/>
          </a:prstGeom>
        </p:spPr>
        <p:txBody>
          <a:bodyPr/>
          <a:lstStyle/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FFFFFF"/>
                </a:solidFill>
              </a:rPr>
              <a:t>Any questions?</a:t>
            </a:r>
            <a:endParaRPr sz="3800">
              <a:solidFill>
                <a:srgbClr val="FFFFFF"/>
              </a:solidFill>
            </a:endParaRPr>
          </a:p>
          <a:p>
            <a:pPr lvl="1" marL="0" indent="228600">
              <a:buSzTx/>
              <a:buNone/>
              <a:defRPr sz="1800">
                <a:solidFill>
                  <a:srgbClr val="000000"/>
                </a:solidFill>
              </a:defRPr>
            </a:pPr>
            <a:endParaRPr sz="3800">
              <a:solidFill>
                <a:srgbClr val="FFFFFF"/>
              </a:solidFill>
            </a:endParaRPr>
          </a:p>
          <a:p>
            <a:pPr lvl="1" marL="0" indent="228600" algn="ctr">
              <a:spcBef>
                <a:spcPts val="0"/>
              </a:spcBef>
              <a:buSzTx/>
              <a:buNone/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FFFF"/>
                </a:solidFill>
              </a:rPr>
              <a:t>Find more here:</a:t>
            </a:r>
            <a:br>
              <a:rPr sz="2400">
                <a:solidFill>
                  <a:srgbClr val="FFFFFF"/>
                </a:solidFill>
              </a:rPr>
            </a:br>
            <a:r>
              <a:rPr sz="2400" u="sng">
                <a:solidFill>
                  <a:srgbClr val="FFFFFF"/>
                </a:solidFill>
                <a:hlinkClick r:id="rId2" invalidUrl="" action="" tgtFrame="" tooltip="" history="1" highlightClick="0" endSnd="0"/>
              </a:rPr>
              <a:t>https://holdingbay.co.uk/gdpr/</a:t>
            </a:r>
            <a:br>
              <a:rPr sz="2400">
                <a:solidFill>
                  <a:srgbClr val="FFFFFF"/>
                </a:solidFill>
              </a:rPr>
            </a:br>
            <a:r>
              <a:rPr sz="2400" u="sng">
                <a:solidFill>
                  <a:srgbClr val="FFFFFF"/>
                </a:solidFill>
                <a:hlinkClick r:id="rId3" invalidUrl="" action="" tgtFrame="" tooltip="" history="1" highlightClick="0" endSnd="0"/>
              </a:rPr>
              <a:t>https://twitter.com/theholdingbay</a:t>
            </a:r>
          </a:p>
        </p:txBody>
      </p:sp>
      <p:sp>
        <p:nvSpPr>
          <p:cNvPr id="119" name="Shape 119"/>
          <p:cNvSpPr/>
          <p:nvPr/>
        </p:nvSpPr>
        <p:spPr>
          <a:xfrm rot="18181252">
            <a:off x="10290836" y="-2330761"/>
            <a:ext cx="3255967" cy="3255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0066C1"/>
              </a:gs>
              <a:gs pos="100000">
                <a:srgbClr val="094593"/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20" name="Shape 120"/>
          <p:cNvSpPr/>
          <p:nvPr/>
        </p:nvSpPr>
        <p:spPr>
          <a:xfrm rot="18884760">
            <a:off x="10291722" y="-2475398"/>
            <a:ext cx="3254195" cy="3254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3077B8"/>
          </a:soli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121" name="Shape 121"/>
          <p:cNvSpPr/>
          <p:nvPr/>
        </p:nvSpPr>
        <p:spPr>
          <a:xfrm>
            <a:off x="11040696" y="117390"/>
            <a:ext cx="175625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 lvl="0">
              <a:defRPr b="0" sz="1800">
                <a:solidFill>
                  <a:srgbClr val="000000"/>
                </a:solidFill>
              </a:defRPr>
            </a:pPr>
            <a:r>
              <a:rPr b="1" sz="2400">
                <a:solidFill>
                  <a:srgbClr val="FFFFFF"/>
                </a:solidFill>
              </a:rPr>
              <a:t>Holdingbay</a:t>
            </a:r>
          </a:p>
        </p:txBody>
      </p:sp>
    </p:spTree>
  </p:cSld>
  <p:clrMapOvr>
    <a:masterClrMapping/>
  </p:clrMapOvr>
  <p:transition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Futura"/>
        <a:ea typeface="Futura"/>
        <a:cs typeface="Futura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Futura"/>
        <a:ea typeface="Futura"/>
        <a:cs typeface="Futura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rgbClr val="0066C1"/>
            </a:gs>
            <a:gs pos="100000">
              <a:srgbClr val="094593"/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